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294" r:id="rId38"/>
    <p:sldId id="349" r:id="rId39"/>
    <p:sldId id="350" r:id="rId40"/>
    <p:sldId id="351" r:id="rId41"/>
    <p:sldId id="321" r:id="rId42"/>
    <p:sldId id="352" r:id="rId43"/>
    <p:sldId id="353" r:id="rId44"/>
    <p:sldId id="354" r:id="rId45"/>
    <p:sldId id="288" r:id="rId46"/>
    <p:sldId id="355" r:id="rId47"/>
    <p:sldId id="356" r:id="rId48"/>
    <p:sldId id="357"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85174"/>
  </p:normalViewPr>
  <p:slideViewPr>
    <p:cSldViewPr snapToGrid="0" snapToObjects="1">
      <p:cViewPr varScale="1">
        <p:scale>
          <a:sx n="114" d="100"/>
          <a:sy n="114" d="100"/>
        </p:scale>
        <p:origin x="468"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cf-courses-data.s3.us.cloud-object-storage.appdomain.cloud/jupyterlite/lab?path=IBM-DS0321EN-SkillsNetwork%2Flabs%2Fmodule_1_L3%2Flabs-jupyter-spacex-data_wrangling_jupyterlite.jupyterlite.ipynb" TargetMode="External"/><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cf-courses-data.s3.us.cloud-object-storage.appdomain.cloud/jupyterlite/lab?path=IBM-DS0321EN-SkillsNetwork%2Flabs%2Fmodule_2%2F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oscarurquiza7/Data-Science-Capstone/blob/033c33815ecb48be599369f1c613edd8403962f4/EDA_SQL.ipynb" TargetMode="External"/><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scarurquiza7/Data-Science-Capstone/blob/8647bd18c74369e134003c4e580d2c851d440989/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scarurquiza7/Data-Science-Capstone/blob/8647bd18c74369e134003c4e580d2c851d440989/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scarurquiza7/Data-Science-Capstone/blob/a03ae077631b99f6c9c5eef40e23c09a942348ef/IBM-DS0321EN-SkillsNetwork_labs_module_4_SpaceX_Machine_Learning_Prediction_Part_5.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scarurquiza7/Data-Science-Capstone/blob/2d9dea80d51d052f04731515a8107941db0e33c6/Data_Collection_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scarurquiza7/Data-Science-Capstone/blob/581faa4600eda546fe895d6c2a2ae7c9a7f989ce/Webscraping.ipynb" TargetMode="External"/><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Oscar Urquiza</a:t>
            </a:r>
          </a:p>
          <a:p>
            <a:r>
              <a:rPr lang="en-US" dirty="0">
                <a:solidFill>
                  <a:schemeClr val="bg2"/>
                </a:solidFill>
                <a:latin typeface="Abadi" panose="020B0604020104020204" pitchFamily="34" charset="0"/>
                <a:ea typeface="SF Pro" pitchFamily="2" charset="0"/>
                <a:cs typeface="SF Pro" pitchFamily="2" charset="0"/>
              </a:rPr>
              <a:t>May 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741148" cy="4351338"/>
          </a:xfrm>
          <a:prstGeom prst="rect">
            <a:avLst/>
          </a:prstGeom>
        </p:spPr>
        <p:txBody>
          <a:bodyPr/>
          <a:lstStyle/>
          <a:p>
            <a:r>
              <a:rPr lang="en-US" sz="2200" dirty="0">
                <a:solidFill>
                  <a:schemeClr val="accent3">
                    <a:lumMod val="25000"/>
                  </a:schemeClr>
                </a:solidFill>
                <a:latin typeface="Abadi" panose="020B0604020104020204" pitchFamily="34" charset="0"/>
              </a:rPr>
              <a:t>Started by counting the number of launches per site as well as the number of each orbit</a:t>
            </a:r>
          </a:p>
          <a:p>
            <a:r>
              <a:rPr lang="en-US" sz="2200" dirty="0">
                <a:solidFill>
                  <a:schemeClr val="accent3">
                    <a:lumMod val="25000"/>
                  </a:schemeClr>
                </a:solidFill>
                <a:latin typeface="Abadi" panose="020B0604020104020204" pitchFamily="34" charset="0"/>
              </a:rPr>
              <a:t>Looked at the landing outcomes for each launch</a:t>
            </a:r>
          </a:p>
          <a:p>
            <a:r>
              <a:rPr lang="en-US" sz="2200" dirty="0">
                <a:solidFill>
                  <a:schemeClr val="accent3">
                    <a:lumMod val="25000"/>
                  </a:schemeClr>
                </a:solidFill>
                <a:latin typeface="Abadi" panose="020B0604020104020204" pitchFamily="34" charset="0"/>
              </a:rPr>
              <a:t>Labeled our data based on the outcome of the landing in order to differentiate bad outcomes from good outcomes</a:t>
            </a:r>
          </a:p>
          <a:p>
            <a:r>
              <a:rPr lang="en-US" sz="2000" dirty="0">
                <a:hlinkClick r:id="rId3"/>
              </a:rPr>
              <a:t>https://cf-courses-data.s3.us.cloud-object-storage.appdomain.cloud/jupyterlite/lab?path=IBM-DS0321EN-SkillsNetwork%2Flabs%2Fmodule_1_L3%2Flabs-jupyter-spacex-data_wrangling_jupyterlite.jupyterlite.ipynb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9" name="Picture 8">
            <a:extLst>
              <a:ext uri="{FF2B5EF4-FFF2-40B4-BE49-F238E27FC236}">
                <a16:creationId xmlns:a16="http://schemas.microsoft.com/office/drawing/2014/main" id="{3D24510A-D3C2-5103-66B9-F6B0AA26801E}"/>
              </a:ext>
            </a:extLst>
          </p:cNvPr>
          <p:cNvPicPr>
            <a:picLocks noChangeAspect="1"/>
          </p:cNvPicPr>
          <p:nvPr/>
        </p:nvPicPr>
        <p:blipFill>
          <a:blip r:embed="rId4"/>
          <a:stretch>
            <a:fillRect/>
          </a:stretch>
        </p:blipFill>
        <p:spPr>
          <a:xfrm>
            <a:off x="6511159" y="1825625"/>
            <a:ext cx="4774451" cy="559967"/>
          </a:xfrm>
          <a:prstGeom prst="rect">
            <a:avLst/>
          </a:prstGeom>
        </p:spPr>
      </p:pic>
      <p:pic>
        <p:nvPicPr>
          <p:cNvPr id="11" name="Picture 10">
            <a:extLst>
              <a:ext uri="{FF2B5EF4-FFF2-40B4-BE49-F238E27FC236}">
                <a16:creationId xmlns:a16="http://schemas.microsoft.com/office/drawing/2014/main" id="{B622F95B-2E25-6B7D-F1C1-5685AC9EDFED}"/>
              </a:ext>
            </a:extLst>
          </p:cNvPr>
          <p:cNvPicPr>
            <a:picLocks noChangeAspect="1"/>
          </p:cNvPicPr>
          <p:nvPr/>
        </p:nvPicPr>
        <p:blipFill>
          <a:blip r:embed="rId5"/>
          <a:stretch>
            <a:fillRect/>
          </a:stretch>
        </p:blipFill>
        <p:spPr>
          <a:xfrm>
            <a:off x="6511159" y="2385592"/>
            <a:ext cx="4774452" cy="641093"/>
          </a:xfrm>
          <a:prstGeom prst="rect">
            <a:avLst/>
          </a:prstGeom>
        </p:spPr>
      </p:pic>
      <p:pic>
        <p:nvPicPr>
          <p:cNvPr id="13" name="Picture 12">
            <a:extLst>
              <a:ext uri="{FF2B5EF4-FFF2-40B4-BE49-F238E27FC236}">
                <a16:creationId xmlns:a16="http://schemas.microsoft.com/office/drawing/2014/main" id="{CDA08E01-9C50-E1DC-76C3-6C17769777E1}"/>
              </a:ext>
            </a:extLst>
          </p:cNvPr>
          <p:cNvPicPr>
            <a:picLocks noChangeAspect="1"/>
          </p:cNvPicPr>
          <p:nvPr/>
        </p:nvPicPr>
        <p:blipFill>
          <a:blip r:embed="rId6"/>
          <a:stretch>
            <a:fillRect/>
          </a:stretch>
        </p:blipFill>
        <p:spPr>
          <a:xfrm>
            <a:off x="6511158" y="3026685"/>
            <a:ext cx="4774453" cy="705036"/>
          </a:xfrm>
          <a:prstGeom prst="rect">
            <a:avLst/>
          </a:prstGeom>
        </p:spPr>
      </p:pic>
      <p:pic>
        <p:nvPicPr>
          <p:cNvPr id="15" name="Picture 14">
            <a:extLst>
              <a:ext uri="{FF2B5EF4-FFF2-40B4-BE49-F238E27FC236}">
                <a16:creationId xmlns:a16="http://schemas.microsoft.com/office/drawing/2014/main" id="{7842C704-A65A-2E39-E11C-933DDCAFDAC4}"/>
              </a:ext>
            </a:extLst>
          </p:cNvPr>
          <p:cNvPicPr>
            <a:picLocks noChangeAspect="1"/>
          </p:cNvPicPr>
          <p:nvPr/>
        </p:nvPicPr>
        <p:blipFill>
          <a:blip r:embed="rId7"/>
          <a:stretch>
            <a:fillRect/>
          </a:stretch>
        </p:blipFill>
        <p:spPr>
          <a:xfrm>
            <a:off x="6511156" y="3731720"/>
            <a:ext cx="4774451" cy="2243031"/>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22765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plotted a few graphs to understand the relationships among variables such as:</a:t>
            </a:r>
          </a:p>
          <a:p>
            <a:pPr lvl="1">
              <a:lnSpc>
                <a:spcPct val="100000"/>
              </a:lnSpc>
              <a:spcBef>
                <a:spcPts val="1400"/>
              </a:spcBef>
            </a:pPr>
            <a:r>
              <a:rPr lang="en-US" sz="1800" dirty="0">
                <a:solidFill>
                  <a:schemeClr val="accent3">
                    <a:lumMod val="25000"/>
                  </a:schemeClr>
                </a:solidFill>
                <a:latin typeface="Abadi"/>
              </a:rPr>
              <a:t>Payload vs Flight Number</a:t>
            </a:r>
          </a:p>
          <a:p>
            <a:pPr lvl="1">
              <a:lnSpc>
                <a:spcPct val="100000"/>
              </a:lnSpc>
              <a:spcBef>
                <a:spcPts val="1400"/>
              </a:spcBef>
            </a:pPr>
            <a:r>
              <a:rPr lang="en-US" sz="1800" dirty="0">
                <a:solidFill>
                  <a:schemeClr val="accent3">
                    <a:lumMod val="25000"/>
                  </a:schemeClr>
                </a:solidFill>
                <a:latin typeface="Abadi"/>
              </a:rPr>
              <a:t>Launch Site vs Flight Number</a:t>
            </a:r>
          </a:p>
          <a:p>
            <a:pPr lvl="1">
              <a:lnSpc>
                <a:spcPct val="100000"/>
              </a:lnSpc>
              <a:spcBef>
                <a:spcPts val="1400"/>
              </a:spcBef>
            </a:pPr>
            <a:r>
              <a:rPr lang="en-US" sz="1800" dirty="0">
                <a:solidFill>
                  <a:schemeClr val="accent3">
                    <a:lumMod val="25000"/>
                  </a:schemeClr>
                </a:solidFill>
                <a:latin typeface="Abadi"/>
              </a:rPr>
              <a:t>Launch Site vs Payload</a:t>
            </a:r>
          </a:p>
          <a:p>
            <a:pPr lvl="1">
              <a:lnSpc>
                <a:spcPct val="100000"/>
              </a:lnSpc>
              <a:spcBef>
                <a:spcPts val="1400"/>
              </a:spcBef>
            </a:pPr>
            <a:r>
              <a:rPr lang="en-US" sz="1800" dirty="0">
                <a:solidFill>
                  <a:schemeClr val="accent3">
                    <a:lumMod val="25000"/>
                  </a:schemeClr>
                </a:solidFill>
                <a:latin typeface="Abadi"/>
              </a:rPr>
              <a:t>Orbit vs Flight Number</a:t>
            </a:r>
          </a:p>
          <a:p>
            <a:pPr lvl="1">
              <a:lnSpc>
                <a:spcPct val="100000"/>
              </a:lnSpc>
              <a:spcBef>
                <a:spcPts val="1400"/>
              </a:spcBef>
            </a:pPr>
            <a:r>
              <a:rPr lang="en-US" sz="1800" dirty="0">
                <a:solidFill>
                  <a:schemeClr val="accent3">
                    <a:lumMod val="25000"/>
                  </a:schemeClr>
                </a:solidFill>
                <a:latin typeface="Abadi"/>
              </a:rPr>
              <a:t>Orbit vs Payload</a:t>
            </a:r>
          </a:p>
          <a:p>
            <a:r>
              <a:rPr lang="en-US" sz="1200" dirty="0">
                <a:hlinkClick r:id="rId3"/>
              </a:rPr>
              <a:t>https://cf-courses-data.s3.us.cloud-object-storage.appdomain.cloud/jupyterlite/lab?path=IBM-DS0321EN-SkillsNetwork%2Flabs%2Fmodule_2%2Fjupyter-labs-eda-dataviz.ipynb.jupyterlite.ipynb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6714FF77-502B-7149-231C-BDBE3E29FADB}"/>
              </a:ext>
            </a:extLst>
          </p:cNvPr>
          <p:cNvPicPr>
            <a:picLocks noChangeAspect="1"/>
          </p:cNvPicPr>
          <p:nvPr/>
        </p:nvPicPr>
        <p:blipFill>
          <a:blip r:embed="rId4"/>
          <a:stretch>
            <a:fillRect/>
          </a:stretch>
        </p:blipFill>
        <p:spPr>
          <a:xfrm>
            <a:off x="4998610" y="2157679"/>
            <a:ext cx="6287001" cy="1231912"/>
          </a:xfrm>
          <a:prstGeom prst="rect">
            <a:avLst/>
          </a:prstGeom>
        </p:spPr>
      </p:pic>
      <p:pic>
        <p:nvPicPr>
          <p:cNvPr id="8" name="Picture 7">
            <a:extLst>
              <a:ext uri="{FF2B5EF4-FFF2-40B4-BE49-F238E27FC236}">
                <a16:creationId xmlns:a16="http://schemas.microsoft.com/office/drawing/2014/main" id="{FDC888E3-1C30-D789-FC13-0DE3D74FC3DF}"/>
              </a:ext>
            </a:extLst>
          </p:cNvPr>
          <p:cNvPicPr>
            <a:picLocks noChangeAspect="1"/>
          </p:cNvPicPr>
          <p:nvPr/>
        </p:nvPicPr>
        <p:blipFill>
          <a:blip r:embed="rId5"/>
          <a:stretch>
            <a:fillRect/>
          </a:stretch>
        </p:blipFill>
        <p:spPr>
          <a:xfrm>
            <a:off x="4997669" y="4065981"/>
            <a:ext cx="6287942" cy="129001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06575"/>
            <a:ext cx="4785216"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Looked at all our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Followed up by checking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Listed the name of successful boosters with a payload mass between 4000 and 6000 kg</a:t>
            </a:r>
          </a:p>
          <a:p>
            <a:pPr>
              <a:lnSpc>
                <a:spcPct val="100000"/>
              </a:lnSpc>
              <a:spcBef>
                <a:spcPts val="1400"/>
              </a:spcBef>
            </a:pPr>
            <a:r>
              <a:rPr lang="en-US" sz="2200" dirty="0">
                <a:solidFill>
                  <a:schemeClr val="accent3">
                    <a:lumMod val="25000"/>
                  </a:schemeClr>
                </a:solidFill>
                <a:latin typeface="Abadi" panose="020B0604020104020204" pitchFamily="34" charset="0"/>
              </a:rPr>
              <a:t>Looked at boosters that have carried the maximum payload mass</a:t>
            </a:r>
          </a:p>
          <a:p>
            <a:r>
              <a:rPr lang="en-US" sz="1600" dirty="0">
                <a:hlinkClick r:id="rId3"/>
              </a:rPr>
              <a:t>https://github.com/oscarurquiza7/Data-Science-Capstone/blob/033c33815ecb48be599369f1c613edd8403962f4/EDA_SQL.ipynb</a:t>
            </a:r>
            <a:endParaRPr lang="en-US" sz="16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12" name="Picture 11">
            <a:extLst>
              <a:ext uri="{FF2B5EF4-FFF2-40B4-BE49-F238E27FC236}">
                <a16:creationId xmlns:a16="http://schemas.microsoft.com/office/drawing/2014/main" id="{28F2BFAC-334A-C82F-FAC6-7C8D119515D8}"/>
              </a:ext>
            </a:extLst>
          </p:cNvPr>
          <p:cNvPicPr>
            <a:picLocks noChangeAspect="1"/>
          </p:cNvPicPr>
          <p:nvPr/>
        </p:nvPicPr>
        <p:blipFill>
          <a:blip r:embed="rId4"/>
          <a:stretch>
            <a:fillRect/>
          </a:stretch>
        </p:blipFill>
        <p:spPr>
          <a:xfrm>
            <a:off x="6096000" y="1806575"/>
            <a:ext cx="1202871" cy="1792032"/>
          </a:xfrm>
          <a:prstGeom prst="rect">
            <a:avLst/>
          </a:prstGeom>
        </p:spPr>
      </p:pic>
      <p:pic>
        <p:nvPicPr>
          <p:cNvPr id="18" name="Picture 17">
            <a:extLst>
              <a:ext uri="{FF2B5EF4-FFF2-40B4-BE49-F238E27FC236}">
                <a16:creationId xmlns:a16="http://schemas.microsoft.com/office/drawing/2014/main" id="{B4828E4D-F554-00C9-D07C-9F21561F5836}"/>
              </a:ext>
            </a:extLst>
          </p:cNvPr>
          <p:cNvPicPr>
            <a:picLocks noChangeAspect="1"/>
          </p:cNvPicPr>
          <p:nvPr/>
        </p:nvPicPr>
        <p:blipFill>
          <a:blip r:embed="rId5"/>
          <a:stretch>
            <a:fillRect/>
          </a:stretch>
        </p:blipFill>
        <p:spPr>
          <a:xfrm>
            <a:off x="6096000" y="3965061"/>
            <a:ext cx="1669558" cy="549049"/>
          </a:xfrm>
          <a:prstGeom prst="rect">
            <a:avLst/>
          </a:prstGeom>
        </p:spPr>
      </p:pic>
      <p:pic>
        <p:nvPicPr>
          <p:cNvPr id="22" name="Picture 21">
            <a:extLst>
              <a:ext uri="{FF2B5EF4-FFF2-40B4-BE49-F238E27FC236}">
                <a16:creationId xmlns:a16="http://schemas.microsoft.com/office/drawing/2014/main" id="{AE1B3256-2C71-FFB9-2D5A-192D3E987AC4}"/>
              </a:ext>
            </a:extLst>
          </p:cNvPr>
          <p:cNvPicPr>
            <a:picLocks noChangeAspect="1"/>
          </p:cNvPicPr>
          <p:nvPr/>
        </p:nvPicPr>
        <p:blipFill>
          <a:blip r:embed="rId6"/>
          <a:stretch>
            <a:fillRect/>
          </a:stretch>
        </p:blipFill>
        <p:spPr>
          <a:xfrm>
            <a:off x="7993570" y="1806575"/>
            <a:ext cx="1442403" cy="2812080"/>
          </a:xfrm>
          <a:prstGeom prst="rect">
            <a:avLst/>
          </a:prstGeom>
        </p:spPr>
      </p:pic>
      <p:pic>
        <p:nvPicPr>
          <p:cNvPr id="24" name="Picture 23">
            <a:extLst>
              <a:ext uri="{FF2B5EF4-FFF2-40B4-BE49-F238E27FC236}">
                <a16:creationId xmlns:a16="http://schemas.microsoft.com/office/drawing/2014/main" id="{616E72C4-3106-FFFC-D17D-3144F66B9723}"/>
              </a:ext>
            </a:extLst>
          </p:cNvPr>
          <p:cNvPicPr>
            <a:picLocks noChangeAspect="1"/>
          </p:cNvPicPr>
          <p:nvPr/>
        </p:nvPicPr>
        <p:blipFill>
          <a:blip r:embed="rId7"/>
          <a:stretch>
            <a:fillRect/>
          </a:stretch>
        </p:blipFill>
        <p:spPr>
          <a:xfrm>
            <a:off x="10130672" y="1806575"/>
            <a:ext cx="1154939" cy="3908231"/>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highlighted circles around them</a:t>
            </a:r>
          </a:p>
          <a:p>
            <a:pPr>
              <a:lnSpc>
                <a:spcPct val="100000"/>
              </a:lnSpc>
              <a:spcBef>
                <a:spcPts val="1400"/>
              </a:spcBef>
            </a:pPr>
            <a:r>
              <a:rPr lang="en-US" sz="2200" dirty="0">
                <a:solidFill>
                  <a:schemeClr val="accent3">
                    <a:lumMod val="25000"/>
                  </a:schemeClr>
                </a:solidFill>
                <a:latin typeface="Abadi" panose="020B0604020104020204" pitchFamily="34" charset="0"/>
              </a:rPr>
              <a:t>We color coded the launch sites based on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We marked all the proximities for the launch sites (coastlines, highways, railways, etc.)</a:t>
            </a:r>
          </a:p>
          <a:p>
            <a:pPr>
              <a:lnSpc>
                <a:spcPct val="100000"/>
              </a:lnSpc>
              <a:spcBef>
                <a:spcPts val="1400"/>
              </a:spcBef>
            </a:pPr>
            <a:r>
              <a:rPr lang="en-US" sz="2200" dirty="0">
                <a:solidFill>
                  <a:schemeClr val="accent3">
                    <a:lumMod val="25000"/>
                  </a:schemeClr>
                </a:solidFill>
                <a:latin typeface="Abadi" panose="020B0604020104020204" pitchFamily="34" charset="0"/>
              </a:rPr>
              <a:t>These features allow us to understand the surroundings of successful and unsuccessful launch sites.</a:t>
            </a:r>
          </a:p>
          <a:p>
            <a:r>
              <a:rPr lang="en-US" dirty="0">
                <a:hlinkClick r:id="rId3"/>
              </a:rPr>
              <a:t>https://github.com/oscarurquiza7/Data-Science-Capstone/blob/8647bd18c74369e134003c4e580d2c851d440989/lab_jupyter_launch_site_location.jupyterlite.ipynb</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pie charts that show us the count of successful launches per site</a:t>
            </a:r>
          </a:p>
          <a:p>
            <a:pPr>
              <a:lnSpc>
                <a:spcPct val="100000"/>
              </a:lnSpc>
              <a:spcBef>
                <a:spcPts val="1400"/>
              </a:spcBef>
            </a:pPr>
            <a:r>
              <a:rPr lang="en-US" sz="2200" dirty="0">
                <a:solidFill>
                  <a:schemeClr val="accent3">
                    <a:lumMod val="25000"/>
                  </a:schemeClr>
                </a:solidFill>
                <a:latin typeface="Abadi" panose="020B0604020104020204" pitchFamily="34" charset="0"/>
              </a:rPr>
              <a:t>We have an interactive scatter plot with a slider that allows us to check success counts for different ranges of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These are all useful features for identifying which sites have the most success as well as understanding what the relationship between payload mass and success is</a:t>
            </a:r>
          </a:p>
          <a:p>
            <a:r>
              <a:rPr lang="en-US" dirty="0">
                <a:hlinkClick r:id="rId3"/>
              </a:rPr>
              <a:t>https://github.com/oscarurquiza7/Data-Science-Capstone/blob/8647bd18c74369e134003c4e580d2c851d440989/spacex_dash_app.py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started by standardizing our data and splitting it into a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We built four models: logistic regression, support vector machine (</a:t>
            </a:r>
            <a:r>
              <a:rPr lang="en-US" sz="2200" dirty="0" err="1">
                <a:solidFill>
                  <a:schemeClr val="accent3">
                    <a:lumMod val="25000"/>
                  </a:schemeClr>
                </a:solidFill>
                <a:latin typeface="Abadi" panose="020B0604020104020204" pitchFamily="34" charset="0"/>
              </a:rPr>
              <a:t>svm</a:t>
            </a:r>
            <a:r>
              <a:rPr lang="en-US" sz="2200" dirty="0">
                <a:solidFill>
                  <a:schemeClr val="accent3">
                    <a:lumMod val="25000"/>
                  </a:schemeClr>
                </a:solidFill>
                <a:latin typeface="Abadi" panose="020B0604020104020204" pitchFamily="34" charset="0"/>
              </a:rPr>
              <a:t>), decision tree, and k nearest neighbors (</a:t>
            </a:r>
            <a:r>
              <a:rPr lang="en-US" sz="2200" dirty="0" err="1">
                <a:solidFill>
                  <a:schemeClr val="accent3">
                    <a:lumMod val="25000"/>
                  </a:schemeClr>
                </a:solidFill>
                <a:latin typeface="Abadi" panose="020B0604020104020204" pitchFamily="34" charset="0"/>
              </a:rPr>
              <a:t>knn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fit each model to first find the best parameters and then checked its accuracy against the validation data</a:t>
            </a:r>
          </a:p>
          <a:p>
            <a:pPr>
              <a:lnSpc>
                <a:spcPct val="100000"/>
              </a:lnSpc>
              <a:spcBef>
                <a:spcPts val="1400"/>
              </a:spcBef>
            </a:pPr>
            <a:r>
              <a:rPr lang="en-US" sz="2200" dirty="0">
                <a:solidFill>
                  <a:schemeClr val="accent3">
                    <a:lumMod val="25000"/>
                  </a:schemeClr>
                </a:solidFill>
                <a:latin typeface="Abadi" panose="020B0604020104020204" pitchFamily="34" charset="0"/>
              </a:rPr>
              <a:t>Once we had this, we scored each model by testing it against the test data</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https://github.com/oscarurquiza7/Data-Science-Capstone/blob/a03ae077631b99f6c9c5eef40e23c09a942348ef/IBM-DS0321EN-SkillsNetwork_labs_module_4_SpaceX_Machine_Learning_Prediction_Part_5.jupyterlite%20(1).ipynb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838200" y="557190"/>
            <a:ext cx="10515600" cy="18400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Results</a:t>
            </a:r>
          </a:p>
        </p:txBody>
      </p:sp>
      <p:pic>
        <p:nvPicPr>
          <p:cNvPr id="10" name="Picture 9">
            <a:extLst>
              <a:ext uri="{FF2B5EF4-FFF2-40B4-BE49-F238E27FC236}">
                <a16:creationId xmlns:a16="http://schemas.microsoft.com/office/drawing/2014/main" id="{29F932A9-57E4-F6E0-6709-9876F582D4A5}"/>
              </a:ext>
            </a:extLst>
          </p:cNvPr>
          <p:cNvPicPr>
            <a:picLocks noChangeAspect="1"/>
          </p:cNvPicPr>
          <p:nvPr/>
        </p:nvPicPr>
        <p:blipFill rotWithShape="1">
          <a:blip r:embed="rId3"/>
          <a:srcRect l="13094" r="26285" b="-1"/>
          <a:stretch/>
        </p:blipFill>
        <p:spPr>
          <a:xfrm>
            <a:off x="182787" y="2558694"/>
            <a:ext cx="2827865" cy="3731891"/>
          </a:xfrm>
          <a:prstGeom prst="rect">
            <a:avLst/>
          </a:prstGeom>
        </p:spPr>
      </p:pic>
      <p:pic>
        <p:nvPicPr>
          <p:cNvPr id="6" name="Picture 5">
            <a:extLst>
              <a:ext uri="{FF2B5EF4-FFF2-40B4-BE49-F238E27FC236}">
                <a16:creationId xmlns:a16="http://schemas.microsoft.com/office/drawing/2014/main" id="{1AF0D295-8B37-9590-14E1-79E4976D9087}"/>
              </a:ext>
            </a:extLst>
          </p:cNvPr>
          <p:cNvPicPr>
            <a:picLocks noChangeAspect="1"/>
          </p:cNvPicPr>
          <p:nvPr/>
        </p:nvPicPr>
        <p:blipFill rotWithShape="1">
          <a:blip r:embed="rId4"/>
          <a:srcRect l="14005" r="26700"/>
          <a:stretch/>
        </p:blipFill>
        <p:spPr>
          <a:xfrm>
            <a:off x="3180760" y="2558694"/>
            <a:ext cx="2827865" cy="3731891"/>
          </a:xfrm>
          <a:prstGeom prst="rect">
            <a:avLst/>
          </a:prstGeom>
        </p:spPr>
      </p:pic>
      <p:pic>
        <p:nvPicPr>
          <p:cNvPr id="12" name="Picture 11">
            <a:extLst>
              <a:ext uri="{FF2B5EF4-FFF2-40B4-BE49-F238E27FC236}">
                <a16:creationId xmlns:a16="http://schemas.microsoft.com/office/drawing/2014/main" id="{768C0C2F-724E-E7E0-6FE7-7F92B3C20021}"/>
              </a:ext>
            </a:extLst>
          </p:cNvPr>
          <p:cNvPicPr>
            <a:picLocks noChangeAspect="1"/>
          </p:cNvPicPr>
          <p:nvPr/>
        </p:nvPicPr>
        <p:blipFill rotWithShape="1">
          <a:blip r:embed="rId5"/>
          <a:srcRect l="12517" r="27999"/>
          <a:stretch/>
        </p:blipFill>
        <p:spPr>
          <a:xfrm>
            <a:off x="6178733" y="2558694"/>
            <a:ext cx="2827865" cy="3731891"/>
          </a:xfrm>
          <a:prstGeom prst="rect">
            <a:avLst/>
          </a:prstGeom>
        </p:spPr>
      </p:pic>
      <p:pic>
        <p:nvPicPr>
          <p:cNvPr id="3" name="Picture 2">
            <a:extLst>
              <a:ext uri="{FF2B5EF4-FFF2-40B4-BE49-F238E27FC236}">
                <a16:creationId xmlns:a16="http://schemas.microsoft.com/office/drawing/2014/main" id="{619C161C-24E1-14E8-4926-9EE63DC7A7C7}"/>
              </a:ext>
            </a:extLst>
          </p:cNvPr>
          <p:cNvPicPr>
            <a:picLocks noChangeAspect="1"/>
          </p:cNvPicPr>
          <p:nvPr/>
        </p:nvPicPr>
        <p:blipFill rotWithShape="1">
          <a:blip r:embed="rId6"/>
          <a:srcRect l="11984" r="25502" b="2"/>
          <a:stretch/>
        </p:blipFill>
        <p:spPr>
          <a:xfrm>
            <a:off x="9176706" y="2558694"/>
            <a:ext cx="2827865" cy="3731891"/>
          </a:xfrm>
          <a:prstGeom prst="rect">
            <a:avLst/>
          </a:pr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2"/>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339716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378574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125250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2"/>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563068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2"/>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1993220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2"/>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077164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2"/>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545899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1890234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4543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564166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60786"/>
            <a:ext cx="10515600" cy="446478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API</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web scraping</a:t>
            </a:r>
          </a:p>
          <a:p>
            <a:pPr>
              <a:lnSpc>
                <a:spcPct val="100000"/>
              </a:lnSpc>
              <a:spcBef>
                <a:spcPts val="1400"/>
              </a:spcBef>
            </a:pPr>
            <a:r>
              <a:rPr lang="en-US" sz="2200" dirty="0">
                <a:solidFill>
                  <a:schemeClr val="accent3">
                    <a:lumMod val="25000"/>
                  </a:schemeClr>
                </a:solidFill>
                <a:latin typeface="Abadi" panose="020B0604020104020204" pitchFamily="34" charset="0"/>
              </a:rPr>
              <a:t>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Exploratory analysis using SQL and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 analytics with Folium</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 predictive analysis</a:t>
            </a:r>
            <a:endParaRPr lang="en-US" sz="2200" dirty="0">
              <a:solidFill>
                <a:schemeClr val="tx1"/>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analytics result from machine learning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1597756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2"/>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2807791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1800284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688528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1323431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178141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9255"/>
            <a:ext cx="10530114" cy="44963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promotes Falcon 9 rocket launches at a cost of 62 million dollars, which is significantly less than its competitors who charge over 165 million dollars for a single launch. The reason for these massive cost savings is SpaceX's ability to reuse the first stage of the rocket and therefore avoiding the costs of making it over again. Thus, being able to determine whether the first stage will land successfully can help determine the total launch cost. Our goal is to develop a machine learning pipeline that can predict whether the first stage of the Falcon 9 rocket will land successfully and help us to identify the right price to bid against SpaceX for a rocket launch.</a:t>
            </a:r>
          </a:p>
          <a:p>
            <a:pPr marL="0" indent="0">
              <a:spcBef>
                <a:spcPts val="1400"/>
              </a:spcBef>
              <a:buNone/>
            </a:pPr>
            <a:r>
              <a:rPr lang="en-US" sz="2200" dirty="0">
                <a:solidFill>
                  <a:schemeClr val="accent3">
                    <a:lumMod val="25000"/>
                  </a:schemeClr>
                </a:solidFill>
                <a:latin typeface="Abadi" panose="020B0604020104020204" pitchFamily="34" charset="0"/>
              </a:rPr>
              <a:t>Questions:</a:t>
            </a:r>
          </a:p>
          <a:p>
            <a:pPr marL="457200" lvl="1" indent="0">
              <a:spcBef>
                <a:spcPts val="1400"/>
              </a:spcBef>
              <a:buNone/>
            </a:pPr>
            <a:r>
              <a:rPr lang="en-US" sz="1800" dirty="0">
                <a:solidFill>
                  <a:schemeClr val="accent3">
                    <a:lumMod val="25000"/>
                  </a:schemeClr>
                </a:solidFill>
                <a:latin typeface="Abadi" panose="020B0604020104020204" pitchFamily="34" charset="0"/>
              </a:rPr>
              <a:t>What are the key factors that result in a successful launch?</a:t>
            </a:r>
          </a:p>
          <a:p>
            <a:pPr marL="457200" lvl="1" indent="0">
              <a:spcBef>
                <a:spcPts val="1400"/>
              </a:spcBef>
              <a:buNone/>
            </a:pPr>
            <a:r>
              <a:rPr lang="en-US" sz="1800" dirty="0">
                <a:solidFill>
                  <a:schemeClr val="accent3">
                    <a:lumMod val="25000"/>
                  </a:schemeClr>
                </a:solidFill>
                <a:latin typeface="Abadi" panose="020B0604020104020204" pitchFamily="34" charset="0"/>
              </a:rPr>
              <a:t>How can we combine factors to create a successful launch environment?</a:t>
            </a:r>
          </a:p>
          <a:p>
            <a:pPr marL="457200" lvl="1" indent="0">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6943367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269365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3854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2"/>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4122341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3612046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REST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act of obtaining and measuring specific information within a set framework in order to answer pertinent questions and assess results is referred to as data collection. In this case, the information was compiled using SpaceX’s REST API and web scraping from Wikipedia. </a:t>
            </a:r>
          </a:p>
          <a:p>
            <a:pPr lvl="1">
              <a:lnSpc>
                <a:spcPct val="100000"/>
              </a:lnSpc>
              <a:spcBef>
                <a:spcPts val="1400"/>
              </a:spcBef>
            </a:pPr>
            <a:r>
              <a:rPr lang="en-US" sz="1800" dirty="0">
                <a:solidFill>
                  <a:schemeClr val="accent3">
                    <a:lumMod val="25000"/>
                  </a:schemeClr>
                </a:solidFill>
                <a:latin typeface="Abadi" panose="020B0604020104020204" pitchFamily="34" charset="0"/>
              </a:rPr>
              <a:t>To utilize the REST API, we began with a GET request, decoded the response content as JSON, and transformed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via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We then scrubbed the data, identified any missing values, and filled in any gaps as necessary. </a:t>
            </a:r>
          </a:p>
          <a:p>
            <a:pPr lvl="1">
              <a:lnSpc>
                <a:spcPct val="100000"/>
              </a:lnSpc>
              <a:spcBef>
                <a:spcPts val="1400"/>
              </a:spcBef>
            </a:pPr>
            <a:r>
              <a:rPr lang="en-US" sz="1800" dirty="0">
                <a:solidFill>
                  <a:schemeClr val="accent3">
                    <a:lumMod val="25000"/>
                  </a:schemeClr>
                </a:solidFill>
                <a:latin typeface="Abadi" panose="020B0604020104020204" pitchFamily="34" charset="0"/>
              </a:rPr>
              <a:t>For web scraping, we will rely on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to extract the launch records as an HTML table, parse the table, and then convert it into a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for further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GET request for rocket launch data using SpaceX REST API</a:t>
            </a:r>
          </a:p>
          <a:p>
            <a:pPr>
              <a:lnSpc>
                <a:spcPct val="100000"/>
              </a:lnSpc>
              <a:spcBef>
                <a:spcPts val="1400"/>
              </a:spcBef>
            </a:pPr>
            <a:r>
              <a:rPr lang="en-US" sz="2200" dirty="0">
                <a:solidFill>
                  <a:schemeClr val="accent3">
                    <a:lumMod val="25000"/>
                  </a:schemeClr>
                </a:solidFill>
                <a:latin typeface="Abadi" panose="020B0604020104020204" pitchFamily="34" charset="0"/>
              </a:rPr>
              <a:t>Use JSON to normalize data and turn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Filter the data and replace missing values</a:t>
            </a:r>
          </a:p>
          <a:p>
            <a:endParaRPr lang="en-US" dirty="0"/>
          </a:p>
          <a:p>
            <a:r>
              <a:rPr lang="en-US" dirty="0">
                <a:hlinkClick r:id="rId3"/>
              </a:rPr>
              <a:t>https://github.com/oscarurquiza7/Data-Science-Capstone/blob/2d9dea80d51d052f04731515a8107941db0e33c6/Data_Collection_API.ipynb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A740F8B4-17EE-521C-8C1A-1223A441023E}"/>
              </a:ext>
            </a:extLst>
          </p:cNvPr>
          <p:cNvPicPr>
            <a:picLocks noChangeAspect="1"/>
          </p:cNvPicPr>
          <p:nvPr/>
        </p:nvPicPr>
        <p:blipFill>
          <a:blip r:embed="rId4"/>
          <a:stretch>
            <a:fillRect/>
          </a:stretch>
        </p:blipFill>
        <p:spPr>
          <a:xfrm>
            <a:off x="5910262" y="1797906"/>
            <a:ext cx="5461000" cy="843972"/>
          </a:xfrm>
          <a:prstGeom prst="rect">
            <a:avLst/>
          </a:prstGeom>
        </p:spPr>
      </p:pic>
      <p:pic>
        <p:nvPicPr>
          <p:cNvPr id="7" name="Picture 6">
            <a:extLst>
              <a:ext uri="{FF2B5EF4-FFF2-40B4-BE49-F238E27FC236}">
                <a16:creationId xmlns:a16="http://schemas.microsoft.com/office/drawing/2014/main" id="{4F97BDE2-B1F1-4253-CEB0-F2DBF8767F76}"/>
              </a:ext>
            </a:extLst>
          </p:cNvPr>
          <p:cNvPicPr>
            <a:picLocks noChangeAspect="1"/>
          </p:cNvPicPr>
          <p:nvPr/>
        </p:nvPicPr>
        <p:blipFill>
          <a:blip r:embed="rId5"/>
          <a:stretch>
            <a:fillRect/>
          </a:stretch>
        </p:blipFill>
        <p:spPr>
          <a:xfrm>
            <a:off x="5910262" y="2882739"/>
            <a:ext cx="5461000" cy="496454"/>
          </a:xfrm>
          <a:prstGeom prst="rect">
            <a:avLst/>
          </a:prstGeom>
        </p:spPr>
      </p:pic>
      <p:pic>
        <p:nvPicPr>
          <p:cNvPr id="13" name="Picture 12">
            <a:extLst>
              <a:ext uri="{FF2B5EF4-FFF2-40B4-BE49-F238E27FC236}">
                <a16:creationId xmlns:a16="http://schemas.microsoft.com/office/drawing/2014/main" id="{4265FE13-76DC-8EF4-426B-929E821F7FA3}"/>
              </a:ext>
            </a:extLst>
          </p:cNvPr>
          <p:cNvPicPr>
            <a:picLocks noChangeAspect="1"/>
          </p:cNvPicPr>
          <p:nvPr/>
        </p:nvPicPr>
        <p:blipFill>
          <a:blip r:embed="rId6"/>
          <a:stretch>
            <a:fillRect/>
          </a:stretch>
        </p:blipFill>
        <p:spPr>
          <a:xfrm>
            <a:off x="5910262" y="4214802"/>
            <a:ext cx="5453014" cy="934509"/>
          </a:xfrm>
          <a:prstGeom prst="rect">
            <a:avLst/>
          </a:prstGeom>
        </p:spPr>
      </p:pic>
      <p:pic>
        <p:nvPicPr>
          <p:cNvPr id="15" name="Picture 14">
            <a:extLst>
              <a:ext uri="{FF2B5EF4-FFF2-40B4-BE49-F238E27FC236}">
                <a16:creationId xmlns:a16="http://schemas.microsoft.com/office/drawing/2014/main" id="{F02D5D39-D817-E752-E27F-1B17C8CCE40D}"/>
              </a:ext>
            </a:extLst>
          </p:cNvPr>
          <p:cNvPicPr>
            <a:picLocks noChangeAspect="1"/>
          </p:cNvPicPr>
          <p:nvPr/>
        </p:nvPicPr>
        <p:blipFill>
          <a:blip r:embed="rId7"/>
          <a:stretch>
            <a:fillRect/>
          </a:stretch>
        </p:blipFill>
        <p:spPr>
          <a:xfrm>
            <a:off x="5910261" y="3551721"/>
            <a:ext cx="5375350" cy="63070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Use a GET request on the Falcon9 launch wiki</a:t>
            </a:r>
          </a:p>
          <a:p>
            <a:pPr>
              <a:lnSpc>
                <a:spcPct val="100000"/>
              </a:lnSpc>
              <a:spcBef>
                <a:spcPts val="1400"/>
              </a:spcBef>
            </a:pPr>
            <a:r>
              <a:rPr lang="en-US" sz="2200" dirty="0">
                <a:solidFill>
                  <a:schemeClr val="accent3">
                    <a:lumMod val="25000"/>
                  </a:schemeClr>
                </a:solidFill>
                <a:latin typeface="Abadi"/>
              </a:rPr>
              <a:t>Create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from the HTML response</a:t>
            </a:r>
          </a:p>
          <a:p>
            <a:pPr>
              <a:lnSpc>
                <a:spcPct val="100000"/>
              </a:lnSpc>
              <a:spcBef>
                <a:spcPts val="1400"/>
              </a:spcBef>
            </a:pPr>
            <a:r>
              <a:rPr lang="en-US" sz="2200" dirty="0">
                <a:solidFill>
                  <a:schemeClr val="accent3">
                    <a:lumMod val="25000"/>
                  </a:schemeClr>
                </a:solidFill>
                <a:latin typeface="Abadi"/>
              </a:rPr>
              <a:t>Extract the columns names from the header</a:t>
            </a:r>
          </a:p>
          <a:p>
            <a:pPr>
              <a:lnSpc>
                <a:spcPct val="100000"/>
              </a:lnSpc>
              <a:spcBef>
                <a:spcPts val="1400"/>
              </a:spcBef>
            </a:pPr>
            <a:r>
              <a:rPr lang="en-US" sz="2200" dirty="0">
                <a:solidFill>
                  <a:schemeClr val="accent3">
                    <a:lumMod val="25000"/>
                  </a:schemeClr>
                </a:solidFill>
                <a:latin typeface="Abadi"/>
                <a:hlinkClick r:id="rId3"/>
              </a:rPr>
              <a:t>https://github.com/oscarurquiza7/Data-Science-Capstone/blob/581faa4600eda546fe895d6c2a2ae7c9a7f989ce/Webscraping.ipynb</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085B5CB-613A-24BC-CF44-E29A185A8DB3}"/>
              </a:ext>
            </a:extLst>
          </p:cNvPr>
          <p:cNvPicPr>
            <a:picLocks noChangeAspect="1"/>
          </p:cNvPicPr>
          <p:nvPr/>
        </p:nvPicPr>
        <p:blipFill>
          <a:blip r:embed="rId4"/>
          <a:stretch>
            <a:fillRect/>
          </a:stretch>
        </p:blipFill>
        <p:spPr>
          <a:xfrm>
            <a:off x="5910262" y="1792287"/>
            <a:ext cx="5461000" cy="825809"/>
          </a:xfrm>
          <a:prstGeom prst="rect">
            <a:avLst/>
          </a:prstGeom>
        </p:spPr>
      </p:pic>
      <p:pic>
        <p:nvPicPr>
          <p:cNvPr id="9" name="Picture 8">
            <a:extLst>
              <a:ext uri="{FF2B5EF4-FFF2-40B4-BE49-F238E27FC236}">
                <a16:creationId xmlns:a16="http://schemas.microsoft.com/office/drawing/2014/main" id="{5D550058-400A-F060-B056-FF7A6726DABB}"/>
              </a:ext>
            </a:extLst>
          </p:cNvPr>
          <p:cNvPicPr>
            <a:picLocks noChangeAspect="1"/>
          </p:cNvPicPr>
          <p:nvPr/>
        </p:nvPicPr>
        <p:blipFill>
          <a:blip r:embed="rId5"/>
          <a:stretch>
            <a:fillRect/>
          </a:stretch>
        </p:blipFill>
        <p:spPr>
          <a:xfrm>
            <a:off x="5910261" y="2628739"/>
            <a:ext cx="5460999" cy="647113"/>
          </a:xfrm>
          <a:prstGeom prst="rect">
            <a:avLst/>
          </a:prstGeom>
        </p:spPr>
      </p:pic>
      <p:pic>
        <p:nvPicPr>
          <p:cNvPr id="12" name="Picture 11">
            <a:extLst>
              <a:ext uri="{FF2B5EF4-FFF2-40B4-BE49-F238E27FC236}">
                <a16:creationId xmlns:a16="http://schemas.microsoft.com/office/drawing/2014/main" id="{33237382-EDCE-A802-A3E6-638770C78AD9}"/>
              </a:ext>
            </a:extLst>
          </p:cNvPr>
          <p:cNvPicPr>
            <a:picLocks noChangeAspect="1"/>
          </p:cNvPicPr>
          <p:nvPr/>
        </p:nvPicPr>
        <p:blipFill>
          <a:blip r:embed="rId6"/>
          <a:stretch>
            <a:fillRect/>
          </a:stretch>
        </p:blipFill>
        <p:spPr>
          <a:xfrm>
            <a:off x="5910260" y="3286494"/>
            <a:ext cx="5460999" cy="753241"/>
          </a:xfrm>
          <a:prstGeom prst="rect">
            <a:avLst/>
          </a:prstGeom>
        </p:spPr>
      </p:pic>
      <p:pic>
        <p:nvPicPr>
          <p:cNvPr id="14" name="Picture 13">
            <a:extLst>
              <a:ext uri="{FF2B5EF4-FFF2-40B4-BE49-F238E27FC236}">
                <a16:creationId xmlns:a16="http://schemas.microsoft.com/office/drawing/2014/main" id="{549ADA05-2A7C-E868-B497-21950A84B66B}"/>
              </a:ext>
            </a:extLst>
          </p:cNvPr>
          <p:cNvPicPr>
            <a:picLocks noChangeAspect="1"/>
          </p:cNvPicPr>
          <p:nvPr/>
        </p:nvPicPr>
        <p:blipFill>
          <a:blip r:embed="rId7"/>
          <a:stretch>
            <a:fillRect/>
          </a:stretch>
        </p:blipFill>
        <p:spPr>
          <a:xfrm>
            <a:off x="5910261" y="4066144"/>
            <a:ext cx="5460998" cy="239788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1666</TotalTime>
  <Words>1738</Words>
  <Application>Microsoft Office PowerPoint</Application>
  <PresentationFormat>Widescreen</PresentationFormat>
  <Paragraphs>196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Oscar Urquiza</cp:lastModifiedBy>
  <cp:revision>203</cp:revision>
  <dcterms:created xsi:type="dcterms:W3CDTF">2021-04-29T18:58:34Z</dcterms:created>
  <dcterms:modified xsi:type="dcterms:W3CDTF">2023-05-27T02:16:20Z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